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handoutMasterIdLst>
    <p:handoutMasterId r:id="rId16"/>
  </p:handoutMasterIdLst>
  <p:sldIdLst>
    <p:sldId id="256" r:id="rId2"/>
    <p:sldId id="264" r:id="rId3"/>
    <p:sldId id="266" r:id="rId4"/>
    <p:sldId id="265" r:id="rId5"/>
    <p:sldId id="272" r:id="rId6"/>
    <p:sldId id="260" r:id="rId7"/>
    <p:sldId id="271" r:id="rId8"/>
    <p:sldId id="273" r:id="rId9"/>
    <p:sldId id="275" r:id="rId10"/>
    <p:sldId id="279" r:id="rId11"/>
    <p:sldId id="276" r:id="rId12"/>
    <p:sldId id="268" r:id="rId13"/>
    <p:sldId id="277" r:id="rId14"/>
    <p:sldId id="27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FF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40" autoAdjust="0"/>
    <p:restoredTop sz="94728" autoAdjust="0"/>
  </p:normalViewPr>
  <p:slideViewPr>
    <p:cSldViewPr>
      <p:cViewPr varScale="1">
        <p:scale>
          <a:sx n="107" d="100"/>
          <a:sy n="107" d="100"/>
        </p:scale>
        <p:origin x="528"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D3DEB2-63AE-4FFB-A035-D183147BCD21}" type="datetimeFigureOut">
              <a:rPr lang="en-US" smtClean="0"/>
              <a:pPr/>
              <a:t>6/1/2017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C1E4C8-EEED-484A-ABF2-73F0623EE30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lgn="ctr" eaLnBrk="0" hangingPunct="0">
              <a:defRPr/>
            </a:pPr>
            <a:endParaRPr lang="en-US"/>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lgn="ctr" eaLnBrk="0" hangingPunct="0">
                <a:defRPr/>
              </a:pPr>
              <a:endParaRPr lang="en-US"/>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lgn="ctr" eaLnBrk="0" hangingPunct="0">
                <a:defRPr/>
              </a:pPr>
              <a:endParaRPr lang="en-US"/>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lgn="ctr" eaLnBrk="0" hangingPunct="0">
                <a:defRPr/>
              </a:pPr>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lgn="ctr" eaLnBrk="0" hangingPunct="0">
                  <a:defRPr/>
                </a:pPr>
                <a:endParaRPr lang="en-US"/>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lgn="ctr" eaLnBrk="0" hangingPunct="0">
                  <a:defRPr/>
                </a:pPr>
                <a:endParaRPr lang="en-US"/>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lgn="ctr" eaLnBrk="0" hangingPunct="0">
                  <a:defRPr/>
                </a:pPr>
                <a:endParaRPr lang="en-US"/>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lgn="ctr" eaLnBrk="0" hangingPunct="0">
                  <a:defRPr/>
                </a:pPr>
                <a:endParaRPr lang="en-US"/>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lgn="ctr" eaLnBrk="0" hangingPunct="0">
                  <a:defRPr/>
                </a:pPr>
                <a:endParaRPr lang="en-US"/>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lgn="ctr" eaLnBrk="0" hangingPunct="0">
                <a:defRPr/>
              </a:pPr>
              <a:endParaRPr lang="en-US"/>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lgn="ctr" eaLnBrk="0" hangingPunct="0">
                <a:defRPr/>
              </a:pPr>
              <a:endParaRPr lang="en-US"/>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lgn="ctr" eaLnBrk="0" hangingPunct="0">
                <a:defRPr/>
              </a:pPr>
              <a:endParaRPr lang="en-US"/>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lgn="ctr" eaLnBrk="0" hangingPunct="0">
                  <a:defRPr/>
                </a:pPr>
                <a:endParaRPr lang="en-US"/>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lgn="ctr" eaLnBrk="0" hangingPunct="0">
                  <a:defRPr/>
                </a:pPr>
                <a:endParaRPr lang="en-US"/>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lgn="ctr" eaLnBrk="0" hangingPunct="0">
                  <a:defRPr/>
                </a:pPr>
                <a:endParaRPr lang="en-US"/>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lgn="ctr" eaLnBrk="0" hangingPunct="0">
                  <a:defRPr/>
                </a:pPr>
                <a:endParaRPr lang="en-US"/>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lgn="ctr" eaLnBrk="0" hangingPunct="0">
                  <a:defRPr/>
                </a:pPr>
                <a:endParaRPr lang="en-US"/>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lgn="ctr" eaLnBrk="0" hangingPunct="0">
              <a:defRPr/>
            </a:pPr>
            <a:endParaRPr lang="en-US"/>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lgn="ctr" eaLnBrk="0" hangingPunct="0">
              <a:defRPr/>
            </a:pPr>
            <a:endParaRPr lang="en-US"/>
          </a:p>
        </p:txBody>
      </p:sp>
      <p:sp>
        <p:nvSpPr>
          <p:cNvPr id="921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922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7978EF9F-F0F0-4E29-8EBA-E5917102CCF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0FDE847-53BD-4AE2-81BD-3EE482C34F8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23E5E523-D6F9-4383-99D2-81FB579EAC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93246F7-68C8-46B3-9B76-BE0A60B56EB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2983E86-6FEB-4126-AF67-F053300489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3177B26F-9F80-4741-AED9-DFD9FF9283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6DB3D737-93EF-483F-8ED7-D47C5E8EC3B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39C8C0C6-2CCE-4E5D-B3D9-F557BF6493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A71480C2-A96F-4ADE-9EA9-3FEB3319CA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4E055DC-BB37-4F76-AD01-5C91038CD6D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1DBF7AB4-8B18-4F43-97D8-0B778B0B49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lgn="ctr" eaLnBrk="0" hangingPunct="0">
              <a:defRPr/>
            </a:pPr>
            <a:endParaRPr lang="en-US"/>
          </a:p>
        </p:txBody>
      </p:sp>
      <p:sp>
        <p:nvSpPr>
          <p:cNvPr id="102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7"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1" hangingPunct="1">
              <a:defRPr sz="1400"/>
            </a:lvl1pPr>
          </a:lstStyle>
          <a:p>
            <a:pPr>
              <a:defRPr/>
            </a:pPr>
            <a:endParaRPr lang="en-US"/>
          </a:p>
        </p:txBody>
      </p:sp>
      <p:sp>
        <p:nvSpPr>
          <p:cNvPr id="8198"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8199"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5E5965A1-7940-4F96-915F-08C01AF0E5FD}" type="slidenum">
              <a:rPr lang="en-US"/>
              <a:pPr>
                <a:defRPr/>
              </a:pPr>
              <a:t>‹#›</a:t>
            </a:fld>
            <a:endParaRPr lang="en-US"/>
          </a:p>
        </p:txBody>
      </p:sp>
      <p:sp>
        <p:nvSpPr>
          <p:cNvPr id="8200"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lgn="ctr" eaLnBrk="0" hangingPunct="0">
              <a:defRPr/>
            </a:pPr>
            <a:endParaRPr lang="en-US"/>
          </a:p>
        </p:txBody>
      </p:sp>
      <p:sp>
        <p:nvSpPr>
          <p:cNvPr id="8201"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lgn="ctr" eaLnBrk="0" hangingPunct="0">
              <a:defRPr/>
            </a:pPr>
            <a:endParaRPr lang="en-US"/>
          </a:p>
        </p:txBody>
      </p:sp>
      <p:grpSp>
        <p:nvGrpSpPr>
          <p:cNvPr id="1034" name="Group 10"/>
          <p:cNvGrpSpPr>
            <a:grpSpLocks/>
          </p:cNvGrpSpPr>
          <p:nvPr/>
        </p:nvGrpSpPr>
        <p:grpSpPr bwMode="auto">
          <a:xfrm>
            <a:off x="7938" y="5540375"/>
            <a:ext cx="1784350" cy="1246188"/>
            <a:chOff x="5" y="3490"/>
            <a:chExt cx="1124" cy="785"/>
          </a:xfrm>
        </p:grpSpPr>
        <p:sp>
          <p:nvSpPr>
            <p:cNvPr id="8203"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lgn="ctr" eaLnBrk="0" hangingPunct="0">
                <a:defRPr/>
              </a:pPr>
              <a:endParaRPr lang="en-US"/>
            </a:p>
          </p:txBody>
        </p:sp>
        <p:sp>
          <p:nvSpPr>
            <p:cNvPr id="8204"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lgn="ctr" eaLnBrk="0" hangingPunct="0">
                <a:defRPr/>
              </a:pPr>
              <a:endParaRPr lang="en-US"/>
            </a:p>
          </p:txBody>
        </p:sp>
        <p:sp>
          <p:nvSpPr>
            <p:cNvPr id="8205"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lgn="ctr" eaLnBrk="0" hangingPunct="0">
                <a:defRPr/>
              </a:pPr>
              <a:endParaRPr lang="en-US"/>
            </a:p>
          </p:txBody>
        </p:sp>
        <p:sp>
          <p:nvSpPr>
            <p:cNvPr id="8206"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lgn="ctr" eaLnBrk="0" hangingPunct="0">
                <a:defRPr/>
              </a:pPr>
              <a:endParaRPr lang="en-US"/>
            </a:p>
          </p:txBody>
        </p:sp>
        <p:sp>
          <p:nvSpPr>
            <p:cNvPr id="8207"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lgn="ctr" eaLnBrk="0" hangingPunct="0">
                <a:defRPr/>
              </a:pPr>
              <a:endParaRPr lang="en-US"/>
            </a:p>
          </p:txBody>
        </p:sp>
        <p:sp>
          <p:nvSpPr>
            <p:cNvPr id="8208"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lgn="ctr" eaLnBrk="0" hangingPunct="0">
                <a:defRPr/>
              </a:pPr>
              <a:endParaRPr lang="en-US"/>
            </a:p>
          </p:txBody>
        </p:sp>
        <p:sp>
          <p:nvSpPr>
            <p:cNvPr id="8209"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lgn="ctr" eaLnBrk="0" hangingPunct="0">
                <a:defRPr/>
              </a:pPr>
              <a:endParaRPr lang="en-US"/>
            </a:p>
          </p:txBody>
        </p:sp>
        <p:sp>
          <p:nvSpPr>
            <p:cNvPr id="8210"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lgn="ctr" eaLnBrk="0" hangingPunct="0">
                <a:defRPr/>
              </a:pPr>
              <a:endParaRPr lang="en-US"/>
            </a:p>
          </p:txBody>
        </p:sp>
        <p:sp>
          <p:nvSpPr>
            <p:cNvPr id="8211"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lgn="ctr" eaLnBrk="0" hangingPunct="0">
                <a:defRPr/>
              </a:pPr>
              <a:endParaRPr lang="en-US"/>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8214"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lgn="ctr" eaLnBrk="0" hangingPunct="0">
                    <a:defRPr/>
                  </a:pPr>
                  <a:endParaRPr lang="en-US"/>
                </a:p>
              </p:txBody>
            </p:sp>
            <p:sp>
              <p:nvSpPr>
                <p:cNvPr id="8215"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lgn="ctr" eaLnBrk="0" hangingPunct="0">
                    <a:defRPr/>
                  </a:pPr>
                  <a:endParaRPr lang="en-US"/>
                </a:p>
              </p:txBody>
            </p:sp>
            <p:sp>
              <p:nvSpPr>
                <p:cNvPr id="8216"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lgn="ctr" eaLnBrk="0" hangingPunct="0">
                    <a:defRPr/>
                  </a:pPr>
                  <a:endParaRPr lang="en-US"/>
                </a:p>
              </p:txBody>
            </p:sp>
          </p:grpSp>
          <p:sp>
            <p:nvSpPr>
              <p:cNvPr id="8217"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lgn="ctr" eaLnBrk="0" hangingPunct="0">
                  <a:defRPr/>
                </a:pPr>
                <a:endParaRPr lang="en-US"/>
              </a:p>
            </p:txBody>
          </p:sp>
          <p:sp>
            <p:nvSpPr>
              <p:cNvPr id="8218"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lgn="ctr" eaLnBrk="0" hangingPunct="0">
                  <a:defRPr/>
                </a:pPr>
                <a:endParaRPr lang="en-US"/>
              </a:p>
            </p:txBody>
          </p:sp>
          <p:sp>
            <p:nvSpPr>
              <p:cNvPr id="8219"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lgn="ctr" eaLnBrk="0" hangingPunct="0">
                  <a:defRPr/>
                </a:pPr>
                <a:endParaRPr lang="en-US"/>
              </a:p>
            </p:txBody>
          </p:sp>
          <p:grpSp>
            <p:nvGrpSpPr>
              <p:cNvPr id="1065" name="Group 28"/>
              <p:cNvGrpSpPr>
                <a:grpSpLocks/>
              </p:cNvGrpSpPr>
              <p:nvPr userDrawn="1"/>
            </p:nvGrpSpPr>
            <p:grpSpPr bwMode="auto">
              <a:xfrm>
                <a:off x="5" y="3490"/>
                <a:ext cx="1124" cy="678"/>
                <a:chOff x="5" y="3490"/>
                <a:chExt cx="1124" cy="678"/>
              </a:xfrm>
            </p:grpSpPr>
            <p:sp>
              <p:nvSpPr>
                <p:cNvPr id="8221"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lgn="ctr" eaLnBrk="0" hangingPunct="0">
                    <a:defRPr/>
                  </a:pPr>
                  <a:endParaRPr lang="en-US"/>
                </a:p>
              </p:txBody>
            </p:sp>
            <p:sp>
              <p:nvSpPr>
                <p:cNvPr id="8222"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lgn="ctr" eaLnBrk="0" hangingPunct="0">
                    <a:defRPr/>
                  </a:pPr>
                  <a:endParaRPr lang="en-US"/>
                </a:p>
              </p:txBody>
            </p:sp>
            <p:sp>
              <p:nvSpPr>
                <p:cNvPr id="8223"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lgn="ctr" eaLnBrk="0" hangingPunct="0">
                    <a:defRPr/>
                  </a:pPr>
                  <a:endParaRPr lang="en-US"/>
                </a:p>
              </p:txBody>
            </p:sp>
            <p:sp>
              <p:nvSpPr>
                <p:cNvPr id="8224"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lgn="ctr" eaLnBrk="0" hangingPunct="0">
                    <a:defRPr/>
                  </a:pPr>
                  <a:endParaRPr lang="en-US"/>
                </a:p>
              </p:txBody>
            </p:sp>
            <p:sp>
              <p:nvSpPr>
                <p:cNvPr id="8225"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lgn="ctr" eaLnBrk="0" hangingPunct="0">
                    <a:defRPr/>
                  </a:pPr>
                  <a:endParaRPr lang="en-US"/>
                </a:p>
              </p:txBody>
            </p:sp>
            <p:sp>
              <p:nvSpPr>
                <p:cNvPr id="8226"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lgn="ctr" eaLnBrk="0" hangingPunct="0">
                    <a:defRPr/>
                  </a:pPr>
                  <a:endParaRPr lang="en-US"/>
                </a:p>
              </p:txBody>
            </p:sp>
            <p:sp>
              <p:nvSpPr>
                <p:cNvPr id="8227"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lgn="ctr" eaLnBrk="0" hangingPunct="0">
                    <a:defRPr/>
                  </a:pPr>
                  <a:endParaRPr lang="en-US"/>
                </a:p>
              </p:txBody>
            </p:sp>
            <p:sp>
              <p:nvSpPr>
                <p:cNvPr id="8228"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lgn="ctr" eaLnBrk="0" hangingPunct="0">
                    <a:defRPr/>
                  </a:pPr>
                  <a:endParaRPr lang="en-US"/>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8230"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lgn="ctr" eaLnBrk="0" hangingPunct="0">
                <a:defRPr/>
              </a:pPr>
              <a:endParaRPr lang="en-US"/>
            </a:p>
          </p:txBody>
        </p:sp>
        <p:sp>
          <p:nvSpPr>
            <p:cNvPr id="8231"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lgn="ctr" eaLnBrk="0" hangingPunct="0">
                <a:defRPr/>
              </a:pPr>
              <a:endParaRPr lang="en-US"/>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8234"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lgn="ctr" eaLnBrk="0" hangingPunct="0">
                  <a:defRPr/>
                </a:pPr>
                <a:endParaRPr lang="en-US"/>
              </a:p>
            </p:txBody>
          </p:sp>
          <p:grpSp>
            <p:nvGrpSpPr>
              <p:cNvPr id="1040" name="Group 43"/>
              <p:cNvGrpSpPr>
                <a:grpSpLocks/>
              </p:cNvGrpSpPr>
              <p:nvPr userDrawn="1"/>
            </p:nvGrpSpPr>
            <p:grpSpPr bwMode="auto">
              <a:xfrm>
                <a:off x="4610" y="57"/>
                <a:ext cx="1344" cy="985"/>
                <a:chOff x="4610" y="57"/>
                <a:chExt cx="1344" cy="985"/>
              </a:xfrm>
            </p:grpSpPr>
            <p:sp>
              <p:nvSpPr>
                <p:cNvPr id="8236"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lgn="ctr" eaLnBrk="0" hangingPunct="0">
                    <a:defRPr/>
                  </a:pPr>
                  <a:endParaRPr lang="en-US"/>
                </a:p>
              </p:txBody>
            </p:sp>
            <p:sp>
              <p:nvSpPr>
                <p:cNvPr id="8237" name="Freeform 45"/>
                <p:cNvSpPr>
                  <a:spLocks/>
                </p:cNvSpPr>
                <p:nvPr userDrawn="1"/>
              </p:nvSpPr>
              <p:spPr bwMode="auto">
                <a:xfrm rot="-3172564">
                  <a:off x="5054" y="326"/>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lgn="ctr" eaLnBrk="0" hangingPunct="0">
                    <a:defRPr/>
                  </a:pPr>
                  <a:endParaRPr lang="en-US"/>
                </a:p>
              </p:txBody>
            </p:sp>
            <p:sp>
              <p:nvSpPr>
                <p:cNvPr id="8238" name="Freeform 46"/>
                <p:cNvSpPr>
                  <a:spLocks/>
                </p:cNvSpPr>
                <p:nvPr userDrawn="1"/>
              </p:nvSpPr>
              <p:spPr bwMode="auto">
                <a:xfrm rot="-3172564">
                  <a:off x="4864" y="176"/>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lgn="ctr" eaLnBrk="0" hangingPunct="0">
                    <a:defRPr/>
                  </a:pPr>
                  <a:endParaRPr lang="en-US"/>
                </a:p>
              </p:txBody>
            </p:sp>
            <p:sp>
              <p:nvSpPr>
                <p:cNvPr id="8239"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lgn="ctr" eaLnBrk="0" hangingPunct="0">
                    <a:defRPr/>
                  </a:pPr>
                  <a:endParaRPr lang="en-US"/>
                </a:p>
              </p:txBody>
            </p:sp>
            <p:sp>
              <p:nvSpPr>
                <p:cNvPr id="8240" name="Freeform 48"/>
                <p:cNvSpPr>
                  <a:spLocks/>
                </p:cNvSpPr>
                <p:nvPr userDrawn="1"/>
              </p:nvSpPr>
              <p:spPr bwMode="auto">
                <a:xfrm rot="-3172564">
                  <a:off x="5303" y="891"/>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lgn="ctr" eaLnBrk="0" hangingPunct="0">
                    <a:defRPr/>
                  </a:pPr>
                  <a:endParaRPr lang="en-US"/>
                </a:p>
              </p:txBody>
            </p:sp>
            <p:sp>
              <p:nvSpPr>
                <p:cNvPr id="8241" name="Freeform 49"/>
                <p:cNvSpPr>
                  <a:spLocks/>
                </p:cNvSpPr>
                <p:nvPr userDrawn="1"/>
              </p:nvSpPr>
              <p:spPr bwMode="auto">
                <a:xfrm rot="-3172564">
                  <a:off x="5253" y="800"/>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lgn="ctr" eaLnBrk="0" hangingPunct="0">
                    <a:defRPr/>
                  </a:pPr>
                  <a:endParaRPr lang="en-US"/>
                </a:p>
              </p:txBody>
            </p:sp>
            <p:sp>
              <p:nvSpPr>
                <p:cNvPr id="8242"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lgn="ctr" eaLnBrk="0" hangingPunct="0">
                    <a:defRPr/>
                  </a:pPr>
                  <a:endParaRPr lang="en-US"/>
                </a:p>
              </p:txBody>
            </p:sp>
            <p:sp>
              <p:nvSpPr>
                <p:cNvPr id="8243" name="Freeform 51"/>
                <p:cNvSpPr>
                  <a:spLocks/>
                </p:cNvSpPr>
                <p:nvPr userDrawn="1"/>
              </p:nvSpPr>
              <p:spPr bwMode="auto">
                <a:xfrm rot="-3172564">
                  <a:off x="4953" y="136"/>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lgn="ctr" eaLnBrk="0" hangingPunct="0">
                    <a:defRPr/>
                  </a:pPr>
                  <a:endParaRPr lang="en-US"/>
                </a:p>
              </p:txBody>
            </p:sp>
          </p:grpSp>
        </p:grpSp>
        <p:sp>
          <p:nvSpPr>
            <p:cNvPr id="824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lgn="ctr" eaLnBrk="0" hangingPunct="0">
                <a:defRPr/>
              </a:pPr>
              <a:endParaRPr lang="en-US"/>
            </a:p>
          </p:txBody>
        </p:sp>
      </p:grpSp>
    </p:spTree>
  </p:cSld>
  <p:clrMap bg1="lt1" tx1="dk1" bg2="lt2" tx2="dk2" accent1="accent1" accent2="accent2" accent3="accent3" accent4="accent4" accent5="accent5" accent6="accent6" hlink="hlink" folHlink="folHlink"/>
  <p:sldLayoutIdLst>
    <p:sldLayoutId id="2147483736" r:id="rId1"/>
    <p:sldLayoutId id="2147483735" r:id="rId2"/>
    <p:sldLayoutId id="2147483734" r:id="rId3"/>
    <p:sldLayoutId id="2147483733" r:id="rId4"/>
    <p:sldLayoutId id="2147483732" r:id="rId5"/>
    <p:sldLayoutId id="2147483731" r:id="rId6"/>
    <p:sldLayoutId id="2147483730" r:id="rId7"/>
    <p:sldLayoutId id="2147483729" r:id="rId8"/>
    <p:sldLayoutId id="2147483728" r:id="rId9"/>
    <p:sldLayoutId id="2147483727" r:id="rId10"/>
    <p:sldLayoutId id="2147483726"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62000" y="4572000"/>
            <a:ext cx="7924800" cy="1828800"/>
          </a:xfrm>
        </p:spPr>
        <p:txBody>
          <a:bodyPr/>
          <a:lstStyle/>
          <a:p>
            <a:pPr eaLnBrk="1" hangingPunct="1">
              <a:lnSpc>
                <a:spcPct val="90000"/>
              </a:lnSpc>
            </a:pPr>
            <a:r>
              <a:rPr lang="en-US" sz="3600" i="1" dirty="0">
                <a:solidFill>
                  <a:srgbClr val="FF0000"/>
                </a:solidFill>
              </a:rPr>
              <a:t>Welcome to Junior Infants</a:t>
            </a:r>
          </a:p>
          <a:p>
            <a:pPr eaLnBrk="1" hangingPunct="1">
              <a:lnSpc>
                <a:spcPct val="90000"/>
              </a:lnSpc>
            </a:pPr>
            <a:endParaRPr lang="en-IE" sz="2400" i="1" dirty="0">
              <a:solidFill>
                <a:srgbClr val="0000FF"/>
              </a:solidFill>
            </a:endParaRPr>
          </a:p>
          <a:p>
            <a:pPr eaLnBrk="1" hangingPunct="1">
              <a:lnSpc>
                <a:spcPct val="90000"/>
              </a:lnSpc>
            </a:pPr>
            <a:endParaRPr lang="en-IE" sz="2400" i="1" dirty="0">
              <a:solidFill>
                <a:srgbClr val="0000FF"/>
              </a:solidFill>
            </a:endParaRPr>
          </a:p>
          <a:p>
            <a:pPr eaLnBrk="1" hangingPunct="1">
              <a:lnSpc>
                <a:spcPct val="90000"/>
              </a:lnSpc>
            </a:pPr>
            <a:endParaRPr lang="en-US" sz="2000" dirty="0"/>
          </a:p>
          <a:p>
            <a:pPr eaLnBrk="1" hangingPunct="1">
              <a:lnSpc>
                <a:spcPct val="90000"/>
              </a:lnSpc>
            </a:pPr>
            <a:endParaRPr lang="en-US" sz="2000" dirty="0"/>
          </a:p>
        </p:txBody>
      </p:sp>
      <p:sp>
        <p:nvSpPr>
          <p:cNvPr id="3075" name="WordArt 4"/>
          <p:cNvSpPr>
            <a:spLocks noChangeArrowheads="1" noChangeShapeType="1" noTextEdit="1"/>
          </p:cNvSpPr>
          <p:nvPr/>
        </p:nvSpPr>
        <p:spPr bwMode="auto">
          <a:xfrm>
            <a:off x="762000" y="2667000"/>
            <a:ext cx="7848600" cy="914400"/>
          </a:xfrm>
          <a:prstGeom prst="rect">
            <a:avLst/>
          </a:prstGeom>
        </p:spPr>
        <p:txBody>
          <a:bodyPr wrap="none" fromWordArt="1">
            <a:prstTxWarp prst="textFadeUp">
              <a:avLst>
                <a:gd name="adj" fmla="val 6046"/>
              </a:avLst>
            </a:prstTxWarp>
          </a:bodyPr>
          <a:lstStyle/>
          <a:p>
            <a:pPr algn="ctr"/>
            <a:r>
              <a:rPr lang="en-IE" sz="3600" kern="10" dirty="0">
                <a:ln w="12700">
                  <a:solidFill>
                    <a:schemeClr val="tx1"/>
                  </a:solidFill>
                  <a:round/>
                  <a:headEnd/>
                  <a:tailEnd/>
                </a:ln>
                <a:gradFill rotWithShape="1">
                  <a:gsLst>
                    <a:gs pos="0">
                      <a:srgbClr val="0000FF"/>
                    </a:gs>
                    <a:gs pos="50000">
                      <a:srgbClr val="00FF00"/>
                    </a:gs>
                    <a:gs pos="100000">
                      <a:srgbClr val="0000FF"/>
                    </a:gs>
                  </a:gsLst>
                  <a:lin ang="5400000" scaled="1"/>
                </a:gradFill>
                <a:effectLst>
                  <a:outerShdw dist="35921" dir="2700000" sy="50000" rotWithShape="0">
                    <a:srgbClr val="875B0D">
                      <a:alpha val="70000"/>
                    </a:srgbClr>
                  </a:outerShdw>
                </a:effectLst>
                <a:latin typeface="Comic Sans MS"/>
              </a:rPr>
              <a:t>Aston Village ETNS</a:t>
            </a:r>
            <a:endParaRPr lang="en-US" sz="3600" kern="10" dirty="0">
              <a:ln w="12700">
                <a:solidFill>
                  <a:schemeClr val="tx1"/>
                </a:solidFill>
                <a:round/>
                <a:headEnd/>
                <a:tailEnd/>
              </a:ln>
              <a:gradFill rotWithShape="1">
                <a:gsLst>
                  <a:gs pos="0">
                    <a:srgbClr val="0000FF"/>
                  </a:gs>
                  <a:gs pos="50000">
                    <a:srgbClr val="00FF00"/>
                  </a:gs>
                  <a:gs pos="100000">
                    <a:srgbClr val="0000FF"/>
                  </a:gs>
                </a:gsLst>
                <a:lin ang="5400000" scaled="1"/>
              </a:gradFill>
              <a:effectLst>
                <a:outerShdw dist="35921" dir="2700000" sy="50000" rotWithShape="0">
                  <a:srgbClr val="875B0D">
                    <a:alpha val="70000"/>
                  </a:srgbClr>
                </a:outerShdw>
              </a:effectLst>
              <a:latin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762000"/>
          </a:xfrm>
        </p:spPr>
        <p:txBody>
          <a:bodyPr/>
          <a:lstStyle/>
          <a:p>
            <a:r>
              <a:rPr lang="en-IE" dirty="0" err="1">
                <a:solidFill>
                  <a:schemeClr val="folHlink"/>
                </a:solidFill>
                <a:effectLst>
                  <a:outerShdw blurRad="38100" dist="38100" dir="2700000" algn="tl">
                    <a:srgbClr val="C0C0C0"/>
                  </a:outerShdw>
                </a:effectLst>
              </a:rPr>
              <a:t>Aistear</a:t>
            </a:r>
            <a:endParaRPr lang="en-US" dirty="0"/>
          </a:p>
        </p:txBody>
      </p:sp>
      <p:sp>
        <p:nvSpPr>
          <p:cNvPr id="3" name="Content Placeholder 2"/>
          <p:cNvSpPr>
            <a:spLocks noGrp="1"/>
          </p:cNvSpPr>
          <p:nvPr>
            <p:ph idx="1"/>
          </p:nvPr>
        </p:nvSpPr>
        <p:spPr>
          <a:xfrm>
            <a:off x="685800" y="1143000"/>
            <a:ext cx="7696200" cy="4343400"/>
          </a:xfrm>
        </p:spPr>
        <p:txBody>
          <a:bodyPr/>
          <a:lstStyle/>
          <a:p>
            <a:r>
              <a:rPr lang="en-IE" sz="2000" dirty="0"/>
              <a:t>Aistear - </a:t>
            </a:r>
            <a:r>
              <a:rPr lang="en-US" sz="2000" i="1" dirty="0" err="1"/>
              <a:t>Aistear</a:t>
            </a:r>
            <a:r>
              <a:rPr lang="en-US" sz="2000" dirty="0"/>
              <a:t> (2009) is the curriculum framework for all children in Ireland from </a:t>
            </a:r>
            <a:r>
              <a:rPr lang="en-US" sz="2000" b="1" dirty="0"/>
              <a:t>birth to six years</a:t>
            </a:r>
            <a:endParaRPr lang="en-US" sz="2400" dirty="0"/>
          </a:p>
          <a:p>
            <a:r>
              <a:rPr lang="en-US" sz="2000" dirty="0"/>
              <a:t>The framework describes children’s learning and development using </a:t>
            </a:r>
            <a:r>
              <a:rPr lang="en-US" sz="2000" b="1" dirty="0"/>
              <a:t>four themes</a:t>
            </a:r>
            <a:r>
              <a:rPr lang="en-US" sz="2000" dirty="0"/>
              <a:t>:</a:t>
            </a:r>
          </a:p>
          <a:p>
            <a:pPr lvl="1"/>
            <a:r>
              <a:rPr lang="en-US" sz="1600" i="1" dirty="0"/>
              <a:t>Well-being </a:t>
            </a:r>
            <a:endParaRPr lang="en-US" sz="1600" dirty="0"/>
          </a:p>
          <a:p>
            <a:pPr lvl="1"/>
            <a:r>
              <a:rPr lang="en-US" sz="1600" i="1" dirty="0"/>
              <a:t>Identity and Belonging</a:t>
            </a:r>
            <a:endParaRPr lang="en-US" sz="1600" dirty="0"/>
          </a:p>
          <a:p>
            <a:pPr lvl="1"/>
            <a:r>
              <a:rPr lang="en-US" sz="1600" i="1" dirty="0"/>
              <a:t>Communicating</a:t>
            </a:r>
            <a:endParaRPr lang="en-US" sz="1600" dirty="0"/>
          </a:p>
          <a:p>
            <a:pPr lvl="1"/>
            <a:r>
              <a:rPr lang="en-US" sz="1600" i="1" dirty="0"/>
              <a:t>Exploring and Thinking</a:t>
            </a:r>
            <a:endParaRPr lang="en-US" sz="2400" dirty="0"/>
          </a:p>
          <a:p>
            <a:r>
              <a:rPr lang="en-IE" sz="2000" dirty="0"/>
              <a:t>Children are divided into small groups and visit a different play area each day including a socio-dramatic setting (e.g. opticians, restaurant), sensory (e.g. sand, water play, </a:t>
            </a:r>
            <a:r>
              <a:rPr lang="en-IE" sz="2000" dirty="0" err="1"/>
              <a:t>playdough</a:t>
            </a:r>
            <a:r>
              <a:rPr lang="en-IE" sz="2000" dirty="0"/>
              <a:t>), literacy (language support teacher), mathematical  (e.g. construction, jigsaws) and creative (e.g. painting, clay)    </a:t>
            </a:r>
            <a:endParaRPr lang="en-US" sz="2000" dirty="0"/>
          </a:p>
          <a:p>
            <a:pPr lvl="1">
              <a:buFont typeface="Arial" pitchFamily="34" charset="0"/>
              <a:buChar char="•"/>
            </a:pPr>
            <a:endParaRPr lang="en-US" sz="1600"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838200"/>
          </a:xfrm>
        </p:spPr>
        <p:txBody>
          <a:bodyPr/>
          <a:lstStyle/>
          <a:p>
            <a:r>
              <a:rPr lang="en-IE" dirty="0">
                <a:solidFill>
                  <a:srgbClr val="7030A0"/>
                </a:solidFill>
              </a:rPr>
              <a:t>Home-time Routine</a:t>
            </a:r>
            <a:endParaRPr lang="en-US" dirty="0">
              <a:solidFill>
                <a:srgbClr val="7030A0"/>
              </a:solidFill>
            </a:endParaRPr>
          </a:p>
        </p:txBody>
      </p:sp>
      <p:sp>
        <p:nvSpPr>
          <p:cNvPr id="3" name="Content Placeholder 2"/>
          <p:cNvSpPr>
            <a:spLocks noGrp="1"/>
          </p:cNvSpPr>
          <p:nvPr>
            <p:ph idx="1"/>
          </p:nvPr>
        </p:nvSpPr>
        <p:spPr>
          <a:xfrm>
            <a:off x="685800" y="1219200"/>
            <a:ext cx="7696200" cy="4953000"/>
          </a:xfrm>
        </p:spPr>
        <p:txBody>
          <a:bodyPr/>
          <a:lstStyle/>
          <a:p>
            <a:r>
              <a:rPr lang="en-IE" sz="2600" dirty="0"/>
              <a:t>At home-time children must wait until teacher calls their name before being released to parent/guardian.</a:t>
            </a:r>
          </a:p>
          <a:p>
            <a:r>
              <a:rPr lang="en-IE" sz="2600" dirty="0"/>
              <a:t>Only nominated persons may collect children. If somebody else is going to pick up your child please inform class teacher in advance. If this is to become a regular occurrence, a consent form must be signed in the office</a:t>
            </a:r>
          </a:p>
          <a:p>
            <a:r>
              <a:rPr lang="en-IE" sz="2600" dirty="0"/>
              <a:t>Please don’t be late. It’s not fair on your child, or on the teacher.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52400"/>
            <a:ext cx="6870700" cy="1143000"/>
          </a:xfrm>
        </p:spPr>
        <p:txBody>
          <a:bodyPr/>
          <a:lstStyle/>
          <a:p>
            <a:pPr eaLnBrk="1" hangingPunct="1">
              <a:defRPr/>
            </a:pPr>
            <a:r>
              <a:rPr lang="en-IE" dirty="0">
                <a:solidFill>
                  <a:schemeClr val="folHlink"/>
                </a:solidFill>
                <a:effectLst>
                  <a:outerShdw blurRad="38100" dist="38100" dir="2700000" algn="tl">
                    <a:srgbClr val="C0C0C0"/>
                  </a:outerShdw>
                </a:effectLst>
              </a:rPr>
              <a:t>Meetings</a:t>
            </a:r>
            <a:endParaRPr lang="en-GB" dirty="0">
              <a:solidFill>
                <a:schemeClr val="folHlink"/>
              </a:solidFill>
              <a:effectLst>
                <a:outerShdw blurRad="38100" dist="38100" dir="2700000" algn="tl">
                  <a:srgbClr val="C0C0C0"/>
                </a:outerShdw>
              </a:effectLst>
            </a:endParaRPr>
          </a:p>
        </p:txBody>
      </p:sp>
      <p:sp>
        <p:nvSpPr>
          <p:cNvPr id="10243" name="Rectangle 3"/>
          <p:cNvSpPr>
            <a:spLocks noGrp="1" noChangeArrowheads="1"/>
          </p:cNvSpPr>
          <p:nvPr>
            <p:ph type="body" idx="1"/>
          </p:nvPr>
        </p:nvSpPr>
        <p:spPr>
          <a:xfrm>
            <a:off x="609600" y="1295400"/>
            <a:ext cx="7696200" cy="4191000"/>
          </a:xfrm>
        </p:spPr>
        <p:txBody>
          <a:bodyPr/>
          <a:lstStyle/>
          <a:p>
            <a:pPr eaLnBrk="1" hangingPunct="1"/>
            <a:r>
              <a:rPr lang="en-IE" sz="2100" dirty="0"/>
              <a:t>Appointments with teacher can only take place after school (</a:t>
            </a:r>
            <a:r>
              <a:rPr lang="en-IE" sz="2100" dirty="0" err="1"/>
              <a:t>i.e</a:t>
            </a:r>
            <a:r>
              <a:rPr lang="en-IE" sz="2100" dirty="0"/>
              <a:t> not during school hours). Ring the office, or send a note in with your child, requesting an appointment</a:t>
            </a:r>
          </a:p>
          <a:p>
            <a:pPr eaLnBrk="1" hangingPunct="1"/>
            <a:r>
              <a:rPr lang="en-IE" sz="2100" dirty="0"/>
              <a:t>Mornings are a busy time in school so if your have something urgent to tell the class teacher (e.g. different pick up person, bad nights sleep, cough etc), give your child a note or speak to school secretary who will pass on message. </a:t>
            </a:r>
          </a:p>
          <a:p>
            <a:pPr eaLnBrk="1" hangingPunct="1"/>
            <a:r>
              <a:rPr lang="en-IE" sz="2100" dirty="0"/>
              <a:t>In afternoons, please wait until all children have been collected before speaking with teacher.</a:t>
            </a:r>
          </a:p>
          <a:p>
            <a:pPr eaLnBrk="1" hangingPunct="1"/>
            <a:r>
              <a:rPr lang="en-IE" sz="2100" dirty="0"/>
              <a:t>Parent teacher meetings (Late November/Early December)</a:t>
            </a:r>
          </a:p>
          <a:p>
            <a:pPr eaLnBrk="1" hangingPunct="1"/>
            <a:endParaRPr lang="en-GB"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52400"/>
            <a:ext cx="6870700" cy="1143000"/>
          </a:xfrm>
        </p:spPr>
        <p:txBody>
          <a:bodyPr/>
          <a:lstStyle/>
          <a:p>
            <a:pPr eaLnBrk="1" hangingPunct="1">
              <a:defRPr/>
            </a:pPr>
            <a:r>
              <a:rPr lang="en-IE" dirty="0">
                <a:solidFill>
                  <a:schemeClr val="folHlink"/>
                </a:solidFill>
                <a:effectLst>
                  <a:outerShdw blurRad="38100" dist="38100" dir="2700000" algn="tl">
                    <a:srgbClr val="C0C0C0"/>
                  </a:outerShdw>
                </a:effectLst>
              </a:rPr>
              <a:t>Homework</a:t>
            </a:r>
            <a:endParaRPr lang="en-GB" dirty="0">
              <a:solidFill>
                <a:schemeClr val="folHlink"/>
              </a:solidFill>
              <a:effectLst>
                <a:outerShdw blurRad="38100" dist="38100" dir="2700000" algn="tl">
                  <a:srgbClr val="C0C0C0"/>
                </a:outerShdw>
              </a:effectLst>
            </a:endParaRPr>
          </a:p>
        </p:txBody>
      </p:sp>
      <p:sp>
        <p:nvSpPr>
          <p:cNvPr id="10243" name="Rectangle 3"/>
          <p:cNvSpPr>
            <a:spLocks noGrp="1" noChangeArrowheads="1"/>
          </p:cNvSpPr>
          <p:nvPr>
            <p:ph type="body" idx="1"/>
          </p:nvPr>
        </p:nvSpPr>
        <p:spPr>
          <a:xfrm>
            <a:off x="609600" y="1295400"/>
            <a:ext cx="7696200" cy="3657600"/>
          </a:xfrm>
        </p:spPr>
        <p:txBody>
          <a:bodyPr/>
          <a:lstStyle/>
          <a:p>
            <a:pPr eaLnBrk="1" hangingPunct="1"/>
            <a:r>
              <a:rPr lang="en-GB" dirty="0"/>
              <a:t>Homework will be begin in November, Monday – Thursday and is returned to class teacher on Friday’s. More information about this during Term 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066800"/>
          </a:xfrm>
        </p:spPr>
        <p:txBody>
          <a:bodyPr/>
          <a:lstStyle/>
          <a:p>
            <a:r>
              <a:rPr lang="en-IE" dirty="0">
                <a:solidFill>
                  <a:srgbClr val="7030A0"/>
                </a:solidFill>
              </a:rPr>
              <a:t>Questions</a:t>
            </a:r>
            <a:endParaRPr lang="en-US" dirty="0">
              <a:solidFill>
                <a:srgbClr val="7030A0"/>
              </a:solidFill>
            </a:endParaRPr>
          </a:p>
        </p:txBody>
      </p:sp>
      <p:sp>
        <p:nvSpPr>
          <p:cNvPr id="3" name="Content Placeholder 2"/>
          <p:cNvSpPr>
            <a:spLocks noGrp="1"/>
          </p:cNvSpPr>
          <p:nvPr>
            <p:ph idx="1"/>
          </p:nvPr>
        </p:nvSpPr>
        <p:spPr>
          <a:xfrm>
            <a:off x="685800" y="1447800"/>
            <a:ext cx="7696200" cy="4572000"/>
          </a:xfrm>
        </p:spPr>
        <p:txBody>
          <a:bodyPr/>
          <a:lstStyle/>
          <a:p>
            <a:r>
              <a:rPr lang="en-IE" dirty="0"/>
              <a:t>We are available to discuss individual concerns after this meeting. Please inform us if your child has any behavioural, toileting or speech and language needs so we can put adequate provisions in place prior to their commencing school. </a:t>
            </a:r>
          </a:p>
          <a:p>
            <a:r>
              <a:rPr lang="en-IE" dirty="0"/>
              <a:t>We look forward to meeting your </a:t>
            </a:r>
          </a:p>
          <a:p>
            <a:r>
              <a:rPr lang="en-IE" dirty="0"/>
              <a:t>      children on June 8</a:t>
            </a:r>
            <a:r>
              <a:rPr lang="en-IE" baseline="30000" dirty="0"/>
              <a:t>th</a:t>
            </a:r>
            <a:r>
              <a:rPr lang="en-IE" dirty="0"/>
              <a:t> at 1.45pm.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52400"/>
            <a:ext cx="6870700" cy="1371600"/>
          </a:xfrm>
        </p:spPr>
        <p:txBody>
          <a:bodyPr/>
          <a:lstStyle/>
          <a:p>
            <a:pPr eaLnBrk="1" hangingPunct="1">
              <a:defRPr/>
            </a:pPr>
            <a:r>
              <a:rPr lang="en-US" dirty="0">
                <a:solidFill>
                  <a:schemeClr val="folHlink"/>
                </a:solidFill>
                <a:effectLst>
                  <a:outerShdw blurRad="38100" dist="38100" dir="2700000" algn="tl">
                    <a:srgbClr val="C0C0C0"/>
                  </a:outerShdw>
                </a:effectLst>
              </a:rPr>
              <a:t>School Day</a:t>
            </a:r>
          </a:p>
        </p:txBody>
      </p:sp>
      <p:sp>
        <p:nvSpPr>
          <p:cNvPr id="4099" name="Rectangle 3"/>
          <p:cNvSpPr>
            <a:spLocks noGrp="1" noChangeArrowheads="1"/>
          </p:cNvSpPr>
          <p:nvPr>
            <p:ph type="body" idx="1"/>
          </p:nvPr>
        </p:nvSpPr>
        <p:spPr>
          <a:xfrm>
            <a:off x="609600" y="1981200"/>
            <a:ext cx="7696200" cy="3657600"/>
          </a:xfrm>
        </p:spPr>
        <p:txBody>
          <a:bodyPr/>
          <a:lstStyle/>
          <a:p>
            <a:pPr eaLnBrk="1" hangingPunct="1"/>
            <a:r>
              <a:rPr lang="en-US" dirty="0">
                <a:solidFill>
                  <a:schemeClr val="tx2"/>
                </a:solidFill>
              </a:rPr>
              <a:t>School opens 	08.50</a:t>
            </a:r>
          </a:p>
          <a:p>
            <a:pPr eaLnBrk="1" hangingPunct="1"/>
            <a:r>
              <a:rPr lang="en-US" dirty="0">
                <a:solidFill>
                  <a:srgbClr val="0000FF"/>
                </a:solidFill>
              </a:rPr>
              <a:t>Break 			10.30-10.45</a:t>
            </a:r>
          </a:p>
          <a:p>
            <a:pPr eaLnBrk="1" hangingPunct="1"/>
            <a:r>
              <a:rPr lang="en-IE" dirty="0">
                <a:solidFill>
                  <a:srgbClr val="0000FF"/>
                </a:solidFill>
              </a:rPr>
              <a:t>Lunch 			12.15-12.40</a:t>
            </a:r>
            <a:endParaRPr lang="en-US" dirty="0">
              <a:solidFill>
                <a:srgbClr val="0000FF"/>
              </a:solidFill>
            </a:endParaRPr>
          </a:p>
          <a:p>
            <a:pPr eaLnBrk="1" hangingPunct="1"/>
            <a:r>
              <a:rPr lang="en-US" dirty="0">
                <a:solidFill>
                  <a:srgbClr val="FF0000"/>
                </a:solidFill>
              </a:rPr>
              <a:t>Home 			13.30</a:t>
            </a:r>
          </a:p>
          <a:p>
            <a:pPr eaLnBrk="1" hangingPunct="1"/>
            <a:endParaRPr lang="en-IE" dirty="0">
              <a:solidFill>
                <a:srgbClr val="FF0000"/>
              </a:solidFill>
            </a:endParaRPr>
          </a:p>
          <a:p>
            <a:pPr eaLnBrk="1" hangingPunct="1"/>
            <a:r>
              <a:rPr lang="en-IE" sz="2000" dirty="0">
                <a:solidFill>
                  <a:srgbClr val="FF0000"/>
                </a:solidFill>
              </a:rPr>
              <a:t>School begins at 9.20am on Thursday August 31</a:t>
            </a:r>
            <a:r>
              <a:rPr lang="en-IE" sz="2000" baseline="30000" dirty="0">
                <a:solidFill>
                  <a:srgbClr val="FF0000"/>
                </a:solidFill>
              </a:rPr>
              <a:t>st</a:t>
            </a:r>
            <a:r>
              <a:rPr lang="en-IE" sz="2000" dirty="0">
                <a:solidFill>
                  <a:srgbClr val="FF0000"/>
                </a:solidFill>
              </a:rPr>
              <a:t> </a:t>
            </a:r>
          </a:p>
          <a:p>
            <a:pPr eaLnBrk="1" hangingPunct="1"/>
            <a:r>
              <a:rPr lang="en-IE" sz="2000" dirty="0">
                <a:solidFill>
                  <a:srgbClr val="FF0000"/>
                </a:solidFill>
              </a:rPr>
              <a:t>Early finish, 12pm, until Friday September 15</a:t>
            </a:r>
            <a:r>
              <a:rPr lang="en-IE" sz="2000" baseline="30000" dirty="0">
                <a:solidFill>
                  <a:srgbClr val="FF0000"/>
                </a:solidFill>
              </a:rPr>
              <a:t>th</a:t>
            </a:r>
            <a:r>
              <a:rPr lang="en-IE" sz="2000" dirty="0">
                <a:solidFill>
                  <a:srgbClr val="FF0000"/>
                </a:solidFill>
              </a:rPr>
              <a:t>  </a:t>
            </a:r>
            <a:endParaRPr lang="en-US" sz="2000" dirty="0">
              <a:solidFill>
                <a:srgbClr val="FF0000"/>
              </a:solidFill>
            </a:endParaRPr>
          </a:p>
          <a:p>
            <a:pPr eaLnBrk="1" hangingPunct="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IE" dirty="0">
                <a:solidFill>
                  <a:schemeClr val="folHlink"/>
                </a:solidFill>
                <a:effectLst>
                  <a:outerShdw blurRad="38100" dist="38100" dir="2700000" algn="tl">
                    <a:srgbClr val="C0C0C0"/>
                  </a:outerShdw>
                </a:effectLst>
              </a:rPr>
              <a:t>Attendance &amp; </a:t>
            </a:r>
            <a:br>
              <a:rPr lang="en-IE" dirty="0">
                <a:solidFill>
                  <a:schemeClr val="folHlink"/>
                </a:solidFill>
                <a:effectLst>
                  <a:outerShdw blurRad="38100" dist="38100" dir="2700000" algn="tl">
                    <a:srgbClr val="C0C0C0"/>
                  </a:outerShdw>
                </a:effectLst>
              </a:rPr>
            </a:br>
            <a:r>
              <a:rPr lang="en-IE" dirty="0">
                <a:solidFill>
                  <a:schemeClr val="folHlink"/>
                </a:solidFill>
                <a:effectLst>
                  <a:outerShdw blurRad="38100" dist="38100" dir="2700000" algn="tl">
                    <a:srgbClr val="C0C0C0"/>
                  </a:outerShdw>
                </a:effectLst>
              </a:rPr>
              <a:t>Punctuality</a:t>
            </a:r>
            <a:endParaRPr lang="en-GB" dirty="0">
              <a:solidFill>
                <a:schemeClr val="folHlink"/>
              </a:solidFill>
              <a:effectLst>
                <a:outerShdw blurRad="38100" dist="38100" dir="2700000" algn="tl">
                  <a:srgbClr val="C0C0C0"/>
                </a:outerShdw>
              </a:effectLst>
            </a:endParaRPr>
          </a:p>
        </p:txBody>
      </p:sp>
      <p:sp>
        <p:nvSpPr>
          <p:cNvPr id="9219" name="Rectangle 3"/>
          <p:cNvSpPr>
            <a:spLocks noGrp="1" noChangeArrowheads="1"/>
          </p:cNvSpPr>
          <p:nvPr>
            <p:ph type="body" idx="1"/>
          </p:nvPr>
        </p:nvSpPr>
        <p:spPr>
          <a:xfrm>
            <a:off x="685800" y="1828800"/>
            <a:ext cx="7696200" cy="3352800"/>
          </a:xfrm>
        </p:spPr>
        <p:txBody>
          <a:bodyPr/>
          <a:lstStyle/>
          <a:p>
            <a:pPr eaLnBrk="1" hangingPunct="1">
              <a:lnSpc>
                <a:spcPct val="90000"/>
              </a:lnSpc>
            </a:pPr>
            <a:r>
              <a:rPr lang="en-IE" sz="2400" dirty="0"/>
              <a:t>Children must be in school in time for morning line up. Structured activities begin straight away so they need time to settle into the school day. </a:t>
            </a:r>
          </a:p>
          <a:p>
            <a:pPr eaLnBrk="1" hangingPunct="1">
              <a:lnSpc>
                <a:spcPct val="90000"/>
              </a:lnSpc>
            </a:pPr>
            <a:r>
              <a:rPr lang="en-IE" sz="2400" dirty="0"/>
              <a:t>Your child should line up with classmates as parents entering the classroom in the morning can hinder their independence.</a:t>
            </a:r>
          </a:p>
          <a:p>
            <a:pPr eaLnBrk="1" hangingPunct="1">
              <a:lnSpc>
                <a:spcPct val="90000"/>
              </a:lnSpc>
            </a:pPr>
            <a:r>
              <a:rPr lang="en-IE" sz="2400" dirty="0"/>
              <a:t>Notes of absence must be given in written form for record purposes.</a:t>
            </a:r>
          </a:p>
          <a:p>
            <a:pPr eaLnBrk="1" hangingPunct="1">
              <a:lnSpc>
                <a:spcPct val="90000"/>
              </a:lnSpc>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52400"/>
            <a:ext cx="7848600" cy="914400"/>
          </a:xfrm>
        </p:spPr>
        <p:txBody>
          <a:bodyPr/>
          <a:lstStyle/>
          <a:p>
            <a:pPr eaLnBrk="1" hangingPunct="1">
              <a:defRPr/>
            </a:pPr>
            <a:r>
              <a:rPr lang="en-IE" sz="4200" dirty="0">
                <a:solidFill>
                  <a:schemeClr val="folHlink"/>
                </a:solidFill>
                <a:effectLst>
                  <a:outerShdw blurRad="38100" dist="38100" dir="2700000" algn="tl">
                    <a:srgbClr val="C0C0C0"/>
                  </a:outerShdw>
                </a:effectLst>
              </a:rPr>
              <a:t>Encouraging Independence</a:t>
            </a:r>
            <a:endParaRPr lang="en-GB" sz="4200" dirty="0">
              <a:solidFill>
                <a:schemeClr val="folHlink"/>
              </a:solidFill>
              <a:effectLst>
                <a:outerShdw blurRad="38100" dist="38100" dir="2700000" algn="tl">
                  <a:srgbClr val="C0C0C0"/>
                </a:outerShdw>
              </a:effectLst>
            </a:endParaRPr>
          </a:p>
        </p:txBody>
      </p:sp>
      <p:sp>
        <p:nvSpPr>
          <p:cNvPr id="8195" name="Rectangle 3"/>
          <p:cNvSpPr>
            <a:spLocks noGrp="1" noChangeArrowheads="1"/>
          </p:cNvSpPr>
          <p:nvPr>
            <p:ph type="body" idx="1"/>
          </p:nvPr>
        </p:nvSpPr>
        <p:spPr>
          <a:xfrm>
            <a:off x="685800" y="1219200"/>
            <a:ext cx="7696200" cy="4495800"/>
          </a:xfrm>
        </p:spPr>
        <p:txBody>
          <a:bodyPr/>
          <a:lstStyle/>
          <a:p>
            <a:pPr eaLnBrk="1" hangingPunct="1"/>
            <a:r>
              <a:rPr lang="en-IE" sz="2100" dirty="0"/>
              <a:t>Encourage your child to put on/take off his/her jumper or coat (</a:t>
            </a:r>
            <a:r>
              <a:rPr lang="en-IE" sz="2100" dirty="0" err="1"/>
              <a:t>eg</a:t>
            </a:r>
            <a:r>
              <a:rPr lang="en-IE" sz="2100" dirty="0"/>
              <a:t>. Pulling out the sleeves and zipping up/down). Please practice this at home.</a:t>
            </a:r>
          </a:p>
          <a:p>
            <a:pPr eaLnBrk="1" hangingPunct="1"/>
            <a:r>
              <a:rPr lang="en-IE" sz="2100" b="1" u="sng" dirty="0"/>
              <a:t>Avoid</a:t>
            </a:r>
            <a:r>
              <a:rPr lang="en-IE" sz="2100" dirty="0"/>
              <a:t> shoes with laces – Velcro shoes work best.  Please ensure your child is wearing appropriate footwear on PE days.</a:t>
            </a:r>
          </a:p>
          <a:p>
            <a:pPr eaLnBrk="1" hangingPunct="1"/>
            <a:r>
              <a:rPr lang="en-IE" sz="2100" dirty="0"/>
              <a:t>Please dress your child in accordance to the weather (e.g. Warm coat, hat, scarf, gloves in winter)</a:t>
            </a:r>
          </a:p>
          <a:p>
            <a:pPr eaLnBrk="1" hangingPunct="1"/>
            <a:r>
              <a:rPr lang="en-IE" sz="2100" dirty="0"/>
              <a:t>Toileting – Please ensure your child can manage toileting independently.</a:t>
            </a:r>
            <a:endParaRPr lang="en-IE" sz="2500" dirty="0"/>
          </a:p>
          <a:p>
            <a:pPr eaLnBrk="1" hangingPunct="1"/>
            <a:endParaRPr lang="en-IE" sz="2500" dirty="0"/>
          </a:p>
          <a:p>
            <a:pPr eaLnBrk="1" hangingPunct="1"/>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219200" y="152400"/>
            <a:ext cx="6337300" cy="1219200"/>
          </a:xfrm>
        </p:spPr>
        <p:txBody>
          <a:bodyPr/>
          <a:lstStyle/>
          <a:p>
            <a:pPr eaLnBrk="1" hangingPunct="1">
              <a:defRPr/>
            </a:pPr>
            <a:r>
              <a:rPr lang="en-US" dirty="0">
                <a:solidFill>
                  <a:schemeClr val="folHlink"/>
                </a:solidFill>
                <a:effectLst>
                  <a:outerShdw blurRad="38100" dist="38100" dir="2700000" algn="tl">
                    <a:srgbClr val="C0C0C0"/>
                  </a:outerShdw>
                </a:effectLst>
              </a:rPr>
              <a:t>Lunch </a:t>
            </a:r>
          </a:p>
        </p:txBody>
      </p:sp>
      <p:sp>
        <p:nvSpPr>
          <p:cNvPr id="6147" name="Rectangle 7"/>
          <p:cNvSpPr>
            <a:spLocks noGrp="1" noChangeArrowheads="1"/>
          </p:cNvSpPr>
          <p:nvPr>
            <p:ph type="body" sz="half" idx="2"/>
          </p:nvPr>
        </p:nvSpPr>
        <p:spPr>
          <a:xfrm>
            <a:off x="990600" y="1676400"/>
            <a:ext cx="7315200" cy="2895600"/>
          </a:xfrm>
        </p:spPr>
        <p:txBody>
          <a:bodyPr/>
          <a:lstStyle/>
          <a:p>
            <a:pPr eaLnBrk="1" hangingPunct="1">
              <a:lnSpc>
                <a:spcPct val="90000"/>
              </a:lnSpc>
            </a:pPr>
            <a:r>
              <a:rPr lang="en-IE" sz="2400" dirty="0"/>
              <a:t>Children should be able to open/close their own drinks and lunchboxes, and manage their own lunch in general. Please peel fruit in advance.</a:t>
            </a:r>
          </a:p>
          <a:p>
            <a:pPr eaLnBrk="1" hangingPunct="1">
              <a:lnSpc>
                <a:spcPct val="90000"/>
              </a:lnSpc>
            </a:pPr>
            <a:endParaRPr lang="en-IE" sz="2400" dirty="0"/>
          </a:p>
          <a:p>
            <a:pPr eaLnBrk="1" hangingPunct="1">
              <a:lnSpc>
                <a:spcPct val="90000"/>
              </a:lnSpc>
            </a:pPr>
            <a:r>
              <a:rPr lang="en-IE" sz="2400" dirty="0"/>
              <a:t>All rubbish and leftovers from lunch goes home in accordance with our green school policy. </a:t>
            </a: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19200" y="152400"/>
            <a:ext cx="6337300" cy="1219200"/>
          </a:xfrm>
        </p:spPr>
        <p:txBody>
          <a:bodyPr/>
          <a:lstStyle/>
          <a:p>
            <a:pPr eaLnBrk="1" hangingPunct="1">
              <a:defRPr/>
            </a:pPr>
            <a:r>
              <a:rPr lang="en-US" dirty="0">
                <a:solidFill>
                  <a:schemeClr val="folHlink"/>
                </a:solidFill>
                <a:effectLst>
                  <a:outerShdw blurRad="38100" dist="38100" dir="2700000" algn="tl">
                    <a:srgbClr val="C0C0C0"/>
                  </a:outerShdw>
                </a:effectLst>
              </a:rPr>
              <a:t>School Lunches</a:t>
            </a:r>
          </a:p>
        </p:txBody>
      </p:sp>
      <p:sp>
        <p:nvSpPr>
          <p:cNvPr id="5123" name="Rectangle 4"/>
          <p:cNvSpPr>
            <a:spLocks noGrp="1" noChangeArrowheads="1"/>
          </p:cNvSpPr>
          <p:nvPr>
            <p:ph type="body" sz="half" idx="1"/>
          </p:nvPr>
        </p:nvSpPr>
        <p:spPr>
          <a:xfrm>
            <a:off x="685800" y="2133600"/>
            <a:ext cx="3886200" cy="3657600"/>
          </a:xfrm>
        </p:spPr>
        <p:txBody>
          <a:bodyPr/>
          <a:lstStyle/>
          <a:p>
            <a:pPr algn="ctr" eaLnBrk="1" hangingPunct="1">
              <a:lnSpc>
                <a:spcPct val="90000"/>
              </a:lnSpc>
              <a:buFontTx/>
              <a:buNone/>
            </a:pPr>
            <a:endParaRPr lang="en-US" sz="2000" dirty="0"/>
          </a:p>
          <a:p>
            <a:pPr eaLnBrk="1" hangingPunct="1">
              <a:lnSpc>
                <a:spcPct val="90000"/>
              </a:lnSpc>
            </a:pPr>
            <a:r>
              <a:rPr lang="en-IE" sz="2000" dirty="0"/>
              <a:t>Sandwiches (salad, meat, cheese)</a:t>
            </a:r>
          </a:p>
          <a:p>
            <a:pPr eaLnBrk="1" hangingPunct="1">
              <a:lnSpc>
                <a:spcPct val="90000"/>
              </a:lnSpc>
            </a:pPr>
            <a:r>
              <a:rPr lang="en-IE" sz="2000" dirty="0"/>
              <a:t>Fruit (1/2 pieces)</a:t>
            </a:r>
          </a:p>
          <a:p>
            <a:pPr eaLnBrk="1" hangingPunct="1">
              <a:lnSpc>
                <a:spcPct val="90000"/>
              </a:lnSpc>
            </a:pPr>
            <a:r>
              <a:rPr lang="en-IE" sz="2000" dirty="0"/>
              <a:t>Vegetable portions (carrots/cucumber/peppers etc…)</a:t>
            </a:r>
          </a:p>
          <a:p>
            <a:pPr eaLnBrk="1" hangingPunct="1">
              <a:lnSpc>
                <a:spcPct val="90000"/>
              </a:lnSpc>
            </a:pPr>
            <a:r>
              <a:rPr lang="en-IE" sz="2000" dirty="0"/>
              <a:t>Preferably water in a reusable bottle as per dental nurse recommendation due to sugar content in various 			fruit drinks.</a:t>
            </a:r>
          </a:p>
          <a:p>
            <a:pPr eaLnBrk="1" hangingPunct="1">
              <a:lnSpc>
                <a:spcPct val="90000"/>
              </a:lnSpc>
            </a:pPr>
            <a:endParaRPr lang="en-IE" sz="2000" dirty="0"/>
          </a:p>
        </p:txBody>
      </p:sp>
      <p:sp>
        <p:nvSpPr>
          <p:cNvPr id="5124" name="Rectangle 5"/>
          <p:cNvSpPr>
            <a:spLocks noGrp="1" noChangeArrowheads="1"/>
          </p:cNvSpPr>
          <p:nvPr>
            <p:ph type="body" sz="half" idx="2"/>
          </p:nvPr>
        </p:nvSpPr>
        <p:spPr>
          <a:xfrm>
            <a:off x="4800600" y="2209800"/>
            <a:ext cx="3581400" cy="3657600"/>
          </a:xfrm>
        </p:spPr>
        <p:txBody>
          <a:bodyPr/>
          <a:lstStyle/>
          <a:p>
            <a:pPr algn="ctr" eaLnBrk="1" hangingPunct="1">
              <a:lnSpc>
                <a:spcPct val="90000"/>
              </a:lnSpc>
              <a:buFontTx/>
              <a:buNone/>
            </a:pPr>
            <a:endParaRPr lang="en-US" sz="2000" dirty="0"/>
          </a:p>
          <a:p>
            <a:pPr eaLnBrk="1" hangingPunct="1">
              <a:lnSpc>
                <a:spcPct val="90000"/>
              </a:lnSpc>
            </a:pPr>
            <a:r>
              <a:rPr lang="en-IE" sz="2000" dirty="0"/>
              <a:t>Fizzy drinks</a:t>
            </a:r>
          </a:p>
          <a:p>
            <a:pPr eaLnBrk="1" hangingPunct="1">
              <a:lnSpc>
                <a:spcPct val="90000"/>
              </a:lnSpc>
            </a:pPr>
            <a:r>
              <a:rPr lang="en-IE" sz="2000" dirty="0"/>
              <a:t>Crisps</a:t>
            </a:r>
          </a:p>
          <a:p>
            <a:pPr eaLnBrk="1" hangingPunct="1">
              <a:lnSpc>
                <a:spcPct val="90000"/>
              </a:lnSpc>
            </a:pPr>
            <a:r>
              <a:rPr lang="en-IE" sz="2000" dirty="0"/>
              <a:t>Sweets, biscuits or Chocolate</a:t>
            </a:r>
          </a:p>
          <a:p>
            <a:pPr eaLnBrk="1" hangingPunct="1">
              <a:lnSpc>
                <a:spcPct val="90000"/>
              </a:lnSpc>
            </a:pPr>
            <a:r>
              <a:rPr lang="en-IE" sz="2000" dirty="0"/>
              <a:t>Avoid </a:t>
            </a:r>
            <a:r>
              <a:rPr lang="en-IE" sz="2000" dirty="0" err="1"/>
              <a:t>frubes</a:t>
            </a:r>
            <a:r>
              <a:rPr lang="en-IE" sz="2000" dirty="0"/>
              <a:t> and yogurts </a:t>
            </a:r>
          </a:p>
          <a:p>
            <a:pPr eaLnBrk="1" hangingPunct="1">
              <a:lnSpc>
                <a:spcPct val="90000"/>
              </a:lnSpc>
            </a:pPr>
            <a:r>
              <a:rPr lang="en-IE" u="sng" dirty="0">
                <a:solidFill>
                  <a:schemeClr val="accent6"/>
                </a:solidFill>
              </a:rPr>
              <a:t>Please avoid anything containing nuts (allergy)</a:t>
            </a:r>
          </a:p>
          <a:p>
            <a:pPr eaLnBrk="1" hangingPunct="1">
              <a:lnSpc>
                <a:spcPct val="90000"/>
              </a:lnSpc>
              <a:buFontTx/>
              <a:buNone/>
            </a:pPr>
            <a:endParaRPr lang="en-US" sz="2000" dirty="0"/>
          </a:p>
          <a:p>
            <a:pPr eaLnBrk="1" hangingPunct="1">
              <a:lnSpc>
                <a:spcPct val="90000"/>
              </a:lnSpc>
            </a:pPr>
            <a:endParaRPr lang="en-US" sz="2000" dirty="0"/>
          </a:p>
        </p:txBody>
      </p:sp>
      <p:sp>
        <p:nvSpPr>
          <p:cNvPr id="5125" name="WordArt 6"/>
          <p:cNvSpPr>
            <a:spLocks noChangeArrowheads="1" noChangeShapeType="1" noTextEdit="1"/>
          </p:cNvSpPr>
          <p:nvPr/>
        </p:nvSpPr>
        <p:spPr bwMode="auto">
          <a:xfrm>
            <a:off x="1295400" y="1371600"/>
            <a:ext cx="2438400" cy="971550"/>
          </a:xfrm>
          <a:prstGeom prst="rect">
            <a:avLst/>
          </a:prstGeom>
        </p:spPr>
        <p:txBody>
          <a:bodyPr wrap="none" fromWordArt="1">
            <a:prstTxWarp prst="textPlain">
              <a:avLst>
                <a:gd name="adj" fmla="val 50000"/>
              </a:avLst>
            </a:prstTxWarp>
          </a:bodyPr>
          <a:lstStyle/>
          <a:p>
            <a:pPr algn="ctr"/>
            <a:r>
              <a:rPr lang="en-IE" sz="3600" b="1" kern="10" dirty="0">
                <a:ln w="12700">
                  <a:solidFill>
                    <a:schemeClr val="tx1"/>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omic Sans MS"/>
              </a:rPr>
              <a:t>Works well</a:t>
            </a:r>
            <a:endParaRPr lang="en-US" sz="3600" b="1" kern="10" dirty="0">
              <a:ln w="12700">
                <a:solidFill>
                  <a:schemeClr val="tx1"/>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omic Sans MS"/>
            </a:endParaRPr>
          </a:p>
        </p:txBody>
      </p:sp>
      <p:sp>
        <p:nvSpPr>
          <p:cNvPr id="5126" name="WordArt 7"/>
          <p:cNvSpPr>
            <a:spLocks noChangeArrowheads="1" noChangeShapeType="1" noTextEdit="1"/>
          </p:cNvSpPr>
          <p:nvPr/>
        </p:nvSpPr>
        <p:spPr bwMode="auto">
          <a:xfrm>
            <a:off x="5378824" y="1600200"/>
            <a:ext cx="2850776" cy="742950"/>
          </a:xfrm>
          <a:prstGeom prst="rect">
            <a:avLst/>
          </a:prstGeom>
        </p:spPr>
        <p:txBody>
          <a:bodyPr wrap="none" fromWordArt="1">
            <a:prstTxWarp prst="textPlain">
              <a:avLst>
                <a:gd name="adj" fmla="val 50000"/>
              </a:avLst>
            </a:prstTxWarp>
          </a:bodyPr>
          <a:lstStyle/>
          <a:p>
            <a:pPr algn="ctr"/>
            <a:r>
              <a:rPr lang="en-US" sz="3600" b="1" kern="10" dirty="0">
                <a:ln w="12700">
                  <a:solidFill>
                    <a:schemeClr val="tx1"/>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omic Sans MS"/>
              </a:rPr>
              <a:t>Avoid…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IE" dirty="0">
                <a:solidFill>
                  <a:schemeClr val="folHlink"/>
                </a:solidFill>
                <a:effectLst>
                  <a:outerShdw blurRad="38100" dist="38100" dir="2700000" algn="tl">
                    <a:srgbClr val="C0C0C0"/>
                  </a:outerShdw>
                </a:effectLst>
              </a:rPr>
              <a:t>Practical things to </a:t>
            </a:r>
            <a:br>
              <a:rPr lang="en-IE" dirty="0">
                <a:solidFill>
                  <a:schemeClr val="folHlink"/>
                </a:solidFill>
                <a:effectLst>
                  <a:outerShdw blurRad="38100" dist="38100" dir="2700000" algn="tl">
                    <a:srgbClr val="C0C0C0"/>
                  </a:outerShdw>
                </a:effectLst>
              </a:rPr>
            </a:br>
            <a:r>
              <a:rPr lang="en-IE" dirty="0">
                <a:solidFill>
                  <a:schemeClr val="folHlink"/>
                </a:solidFill>
                <a:effectLst>
                  <a:outerShdw blurRad="38100" dist="38100" dir="2700000" algn="tl">
                    <a:srgbClr val="C0C0C0"/>
                  </a:outerShdw>
                </a:effectLst>
              </a:rPr>
              <a:t>do at home (motor skills)</a:t>
            </a:r>
            <a:endParaRPr lang="en-GB" dirty="0">
              <a:solidFill>
                <a:schemeClr val="folHlink"/>
              </a:solidFill>
              <a:effectLst>
                <a:outerShdw blurRad="38100" dist="38100" dir="2700000" algn="tl">
                  <a:srgbClr val="C0C0C0"/>
                </a:outerShdw>
              </a:effectLst>
            </a:endParaRPr>
          </a:p>
        </p:txBody>
      </p:sp>
      <p:sp>
        <p:nvSpPr>
          <p:cNvPr id="13315" name="Rectangle 3"/>
          <p:cNvSpPr>
            <a:spLocks noGrp="1" noChangeArrowheads="1"/>
          </p:cNvSpPr>
          <p:nvPr>
            <p:ph type="body" idx="1"/>
          </p:nvPr>
        </p:nvSpPr>
        <p:spPr/>
        <p:txBody>
          <a:bodyPr/>
          <a:lstStyle/>
          <a:p>
            <a:pPr eaLnBrk="1" hangingPunct="1">
              <a:lnSpc>
                <a:spcPct val="90000"/>
              </a:lnSpc>
            </a:pPr>
            <a:r>
              <a:rPr lang="en-IE" sz="2800" dirty="0"/>
              <a:t>Encourage your child to play with:</a:t>
            </a:r>
          </a:p>
          <a:p>
            <a:pPr lvl="1" eaLnBrk="1" hangingPunct="1">
              <a:lnSpc>
                <a:spcPct val="90000"/>
              </a:lnSpc>
            </a:pPr>
            <a:r>
              <a:rPr lang="en-IE" sz="2400" i="1" dirty="0" err="1"/>
              <a:t>Playdough</a:t>
            </a:r>
            <a:endParaRPr lang="en-IE" sz="2400" i="1" dirty="0"/>
          </a:p>
          <a:p>
            <a:pPr lvl="1" eaLnBrk="1" hangingPunct="1">
              <a:lnSpc>
                <a:spcPct val="90000"/>
              </a:lnSpc>
            </a:pPr>
            <a:r>
              <a:rPr lang="en-IE" sz="2400" i="1" dirty="0"/>
              <a:t>Paint</a:t>
            </a:r>
          </a:p>
          <a:p>
            <a:pPr lvl="1" eaLnBrk="1" hangingPunct="1">
              <a:lnSpc>
                <a:spcPct val="90000"/>
              </a:lnSpc>
            </a:pPr>
            <a:r>
              <a:rPr lang="en-IE" sz="2400" i="1" dirty="0"/>
              <a:t>Chalk</a:t>
            </a:r>
          </a:p>
          <a:p>
            <a:pPr lvl="1" eaLnBrk="1" hangingPunct="1">
              <a:lnSpc>
                <a:spcPct val="90000"/>
              </a:lnSpc>
            </a:pPr>
            <a:r>
              <a:rPr lang="en-IE" sz="2400" i="1" dirty="0"/>
              <a:t>Crayons</a:t>
            </a:r>
          </a:p>
          <a:p>
            <a:pPr lvl="1" eaLnBrk="1" hangingPunct="1">
              <a:lnSpc>
                <a:spcPct val="90000"/>
              </a:lnSpc>
            </a:pPr>
            <a:r>
              <a:rPr lang="en-IE" sz="2400" i="1" dirty="0"/>
              <a:t>Lego</a:t>
            </a:r>
          </a:p>
          <a:p>
            <a:pPr lvl="1" eaLnBrk="1" hangingPunct="1">
              <a:lnSpc>
                <a:spcPct val="90000"/>
              </a:lnSpc>
            </a:pPr>
            <a:r>
              <a:rPr lang="en-IE" sz="2400" i="1" dirty="0"/>
              <a:t>Jigsaws</a:t>
            </a:r>
          </a:p>
          <a:p>
            <a:pPr lvl="1" eaLnBrk="1" hangingPunct="1">
              <a:lnSpc>
                <a:spcPct val="90000"/>
              </a:lnSpc>
            </a:pPr>
            <a:r>
              <a:rPr lang="en-IE" sz="2400" i="1" dirty="0"/>
              <a:t>Safety Scissors (lots of practice at this) – available in </a:t>
            </a:r>
            <a:r>
              <a:rPr lang="en-IE" sz="2400" i="1" dirty="0" err="1"/>
              <a:t>Boyds</a:t>
            </a:r>
            <a:r>
              <a:rPr lang="en-IE" sz="2400" i="1" dirty="0"/>
              <a:t> Stores</a:t>
            </a:r>
          </a:p>
          <a:p>
            <a:pPr eaLnBrk="1" hangingPunct="1">
              <a:lnSpc>
                <a:spcPct val="90000"/>
              </a:lnSpc>
            </a:pPr>
            <a:endParaRPr lang="en-GB" sz="28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6870700" cy="1066800"/>
          </a:xfrm>
        </p:spPr>
        <p:txBody>
          <a:bodyPr/>
          <a:lstStyle/>
          <a:p>
            <a:pPr eaLnBrk="1" hangingPunct="1">
              <a:defRPr/>
            </a:pPr>
            <a:r>
              <a:rPr lang="en-IE" sz="2800" dirty="0">
                <a:solidFill>
                  <a:schemeClr val="folHlink"/>
                </a:solidFill>
                <a:effectLst>
                  <a:outerShdw blurRad="38100" dist="38100" dir="2700000" algn="tl">
                    <a:srgbClr val="C0C0C0"/>
                  </a:outerShdw>
                </a:effectLst>
              </a:rPr>
              <a:t>Practical things to </a:t>
            </a:r>
            <a:br>
              <a:rPr lang="en-IE" sz="2800" dirty="0">
                <a:solidFill>
                  <a:schemeClr val="folHlink"/>
                </a:solidFill>
                <a:effectLst>
                  <a:outerShdw blurRad="38100" dist="38100" dir="2700000" algn="tl">
                    <a:srgbClr val="C0C0C0"/>
                  </a:outerShdw>
                </a:effectLst>
              </a:rPr>
            </a:br>
            <a:r>
              <a:rPr lang="en-IE" sz="2800" dirty="0">
                <a:solidFill>
                  <a:schemeClr val="folHlink"/>
                </a:solidFill>
                <a:effectLst>
                  <a:outerShdw blurRad="38100" dist="38100" dir="2700000" algn="tl">
                    <a:srgbClr val="C0C0C0"/>
                  </a:outerShdw>
                </a:effectLst>
              </a:rPr>
              <a:t>do at home between now and September</a:t>
            </a:r>
            <a:endParaRPr lang="en-GB" sz="2800" dirty="0">
              <a:solidFill>
                <a:schemeClr val="folHlink"/>
              </a:solidFill>
              <a:effectLst>
                <a:outerShdw blurRad="38100" dist="38100" dir="2700000" algn="tl">
                  <a:srgbClr val="C0C0C0"/>
                </a:outerShdw>
              </a:effectLst>
            </a:endParaRPr>
          </a:p>
        </p:txBody>
      </p:sp>
      <p:sp>
        <p:nvSpPr>
          <p:cNvPr id="14339" name="Rectangle 3"/>
          <p:cNvSpPr>
            <a:spLocks noGrp="1" noChangeArrowheads="1"/>
          </p:cNvSpPr>
          <p:nvPr>
            <p:ph type="body" idx="1"/>
          </p:nvPr>
        </p:nvSpPr>
        <p:spPr>
          <a:xfrm>
            <a:off x="533400" y="1295400"/>
            <a:ext cx="7696200" cy="4724400"/>
          </a:xfrm>
        </p:spPr>
        <p:txBody>
          <a:bodyPr/>
          <a:lstStyle/>
          <a:p>
            <a:pPr eaLnBrk="1" hangingPunct="1"/>
            <a:r>
              <a:rPr lang="en-IE" sz="2000" dirty="0"/>
              <a:t>Encourage your child to:</a:t>
            </a:r>
          </a:p>
          <a:p>
            <a:pPr lvl="1" eaLnBrk="1" hangingPunct="1"/>
            <a:r>
              <a:rPr lang="en-IE" sz="2000" i="1" dirty="0"/>
              <a:t>Recite songs/rhymes</a:t>
            </a:r>
          </a:p>
          <a:p>
            <a:pPr lvl="1" eaLnBrk="1" hangingPunct="1"/>
            <a:r>
              <a:rPr lang="en-IE" sz="2000" i="1" dirty="0"/>
              <a:t>Practice counting at home</a:t>
            </a:r>
          </a:p>
          <a:p>
            <a:pPr lvl="1" eaLnBrk="1" hangingPunct="1">
              <a:lnSpc>
                <a:spcPct val="90000"/>
              </a:lnSpc>
            </a:pPr>
            <a:r>
              <a:rPr lang="en-IE" sz="2000" i="1" dirty="0"/>
              <a:t>Ask questions</a:t>
            </a:r>
          </a:p>
          <a:p>
            <a:pPr lvl="1" eaLnBrk="1" hangingPunct="1">
              <a:lnSpc>
                <a:spcPct val="90000"/>
              </a:lnSpc>
            </a:pPr>
            <a:r>
              <a:rPr lang="en-IE" sz="2000" i="1" dirty="0"/>
              <a:t>Share their news</a:t>
            </a:r>
          </a:p>
          <a:p>
            <a:pPr lvl="1" eaLnBrk="1" hangingPunct="1"/>
            <a:r>
              <a:rPr lang="en-IE" sz="2000" i="1" dirty="0"/>
              <a:t>Engage in imaginative play e.g. shop, kitchen, doctors </a:t>
            </a:r>
          </a:p>
          <a:p>
            <a:pPr lvl="1" eaLnBrk="1" hangingPunct="1"/>
            <a:r>
              <a:rPr lang="en-IE" sz="2000" i="1" dirty="0"/>
              <a:t>Sort their toys (take responsibility for their own belongings; develop a sense of care; tidy up after themselves)</a:t>
            </a:r>
          </a:p>
          <a:p>
            <a:pPr lvl="1" eaLnBrk="1" hangingPunct="1"/>
            <a:r>
              <a:rPr lang="en-IE" sz="2000" i="1" dirty="0"/>
              <a:t>Sharing with siblings/friends</a:t>
            </a:r>
          </a:p>
          <a:p>
            <a:pPr eaLnBrk="1" hangingPunct="1"/>
            <a:r>
              <a:rPr lang="en-IE" sz="2000" i="1" dirty="0"/>
              <a:t>Read to your child frequently (e.g. bedtime stories)</a:t>
            </a:r>
          </a:p>
          <a:p>
            <a:pPr eaLnBrk="1" hangingPunct="1"/>
            <a:r>
              <a:rPr lang="en-IE" sz="2000" b="1" u="sng" dirty="0"/>
              <a:t>Please label everything </a:t>
            </a:r>
            <a:r>
              <a:rPr lang="en-IE" sz="2000" dirty="0"/>
              <a:t>(including uniforms, coat’s, hats, 			scarves and lunchboxes).</a:t>
            </a:r>
          </a:p>
          <a:p>
            <a:pPr eaLnBrk="1" hangingPunct="1"/>
            <a:endParaRPr lang="en-IE" sz="2000" i="1" dirty="0"/>
          </a:p>
          <a:p>
            <a:pPr lvl="1" eaLnBrk="1" hangingPunct="1"/>
            <a:endParaRPr lang="en-IE" sz="2400" i="1" dirty="0"/>
          </a:p>
          <a:p>
            <a:pPr eaLnBrk="1" hangingPunct="1"/>
            <a:endParaRPr lang="en-IE" i="1" dirty="0"/>
          </a:p>
          <a:p>
            <a:pPr eaLnBrk="1" hangingPunct="1"/>
            <a:endParaRPr lang="en-GB"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152400"/>
            <a:ext cx="6870700" cy="990600"/>
          </a:xfrm>
        </p:spPr>
        <p:txBody>
          <a:bodyPr/>
          <a:lstStyle/>
          <a:p>
            <a:pPr eaLnBrk="1" hangingPunct="1">
              <a:defRPr/>
            </a:pPr>
            <a:r>
              <a:rPr lang="en-IE" dirty="0">
                <a:solidFill>
                  <a:schemeClr val="folHlink"/>
                </a:solidFill>
                <a:effectLst>
                  <a:outerShdw blurRad="38100" dist="38100" dir="2700000" algn="tl">
                    <a:srgbClr val="C0C0C0"/>
                  </a:outerShdw>
                </a:effectLst>
              </a:rPr>
              <a:t>Resources in the school</a:t>
            </a:r>
            <a:endParaRPr lang="en-GB" dirty="0">
              <a:solidFill>
                <a:schemeClr val="folHlink"/>
              </a:solidFill>
              <a:effectLst>
                <a:outerShdw blurRad="38100" dist="38100" dir="2700000" algn="tl">
                  <a:srgbClr val="C0C0C0"/>
                </a:outerShdw>
              </a:effectLst>
            </a:endParaRPr>
          </a:p>
        </p:txBody>
      </p:sp>
      <p:sp>
        <p:nvSpPr>
          <p:cNvPr id="16387" name="Rectangle 3"/>
          <p:cNvSpPr>
            <a:spLocks noGrp="1" noChangeArrowheads="1"/>
          </p:cNvSpPr>
          <p:nvPr>
            <p:ph type="body" idx="1"/>
          </p:nvPr>
        </p:nvSpPr>
        <p:spPr>
          <a:xfrm>
            <a:off x="685800" y="1447800"/>
            <a:ext cx="7696200" cy="4648200"/>
          </a:xfrm>
        </p:spPr>
        <p:txBody>
          <a:bodyPr/>
          <a:lstStyle/>
          <a:p>
            <a:pPr eaLnBrk="1" hangingPunct="1"/>
            <a:r>
              <a:rPr lang="en-IE" sz="2800" i="1" dirty="0"/>
              <a:t>P.E. Hall</a:t>
            </a:r>
          </a:p>
          <a:p>
            <a:pPr eaLnBrk="1" hangingPunct="1"/>
            <a:r>
              <a:rPr lang="en-IE" sz="2800" i="1" dirty="0"/>
              <a:t>Junior yard (J.I &amp; S.I.) with playground activities</a:t>
            </a:r>
          </a:p>
          <a:p>
            <a:pPr eaLnBrk="1" hangingPunct="1"/>
            <a:r>
              <a:rPr lang="en-IE" sz="2800" i="1" dirty="0" err="1"/>
              <a:t>Aistear</a:t>
            </a:r>
            <a:r>
              <a:rPr lang="en-IE" sz="2800" i="1" dirty="0"/>
              <a:t> Room</a:t>
            </a:r>
          </a:p>
          <a:p>
            <a:pPr eaLnBrk="1" hangingPunct="1"/>
            <a:r>
              <a:rPr lang="en-IE" sz="2800" i="1" dirty="0"/>
              <a:t>Garden &amp; Polytunnel</a:t>
            </a:r>
          </a:p>
          <a:p>
            <a:pPr eaLnBrk="1" hangingPunct="1"/>
            <a:r>
              <a:rPr lang="en-IE" sz="2800" i="1" dirty="0"/>
              <a:t>Library</a:t>
            </a:r>
          </a:p>
          <a:p>
            <a:pPr eaLnBrk="1" hangingPunct="1"/>
            <a:r>
              <a:rPr lang="en-IE" sz="2800" i="1" dirty="0"/>
              <a:t>Multi-sensory room</a:t>
            </a:r>
          </a:p>
          <a:p>
            <a:pPr eaLnBrk="1" hangingPunct="1"/>
            <a:r>
              <a:rPr lang="en-IE" sz="2800" i="1" dirty="0"/>
              <a:t>Chrome Books</a:t>
            </a:r>
          </a:p>
        </p:txBody>
      </p:sp>
    </p:spTree>
  </p:cSld>
  <p:clrMapOvr>
    <a:masterClrMapping/>
  </p:clrMapOvr>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925</TotalTime>
  <Words>765</Words>
  <Application>Microsoft Office PowerPoint</Application>
  <PresentationFormat>On-screen Show (4:3)</PresentationFormat>
  <Paragraphs>92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Comic Sans MS</vt:lpstr>
      <vt:lpstr>Crayons</vt:lpstr>
      <vt:lpstr>PowerPoint Presentation</vt:lpstr>
      <vt:lpstr>School Day</vt:lpstr>
      <vt:lpstr>Attendance &amp;  Punctuality</vt:lpstr>
      <vt:lpstr>Encouraging Independence</vt:lpstr>
      <vt:lpstr>Lunch </vt:lpstr>
      <vt:lpstr>School Lunches</vt:lpstr>
      <vt:lpstr>Practical things to  do at home (motor skills)</vt:lpstr>
      <vt:lpstr>Practical things to  do at home between now and September</vt:lpstr>
      <vt:lpstr>Resources in the school</vt:lpstr>
      <vt:lpstr>Aistear</vt:lpstr>
      <vt:lpstr>Home-time Routine</vt:lpstr>
      <vt:lpstr>Meetings</vt:lpstr>
      <vt:lpstr>Homework</vt:lpstr>
      <vt:lpstr>Questions</vt:lpstr>
    </vt:vector>
  </TitlesOfParts>
  <Company>Personal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Dominic</dc:creator>
  <cp:lastModifiedBy>Paul Carolan</cp:lastModifiedBy>
  <cp:revision>89</cp:revision>
  <dcterms:created xsi:type="dcterms:W3CDTF">2009-08-25T15:16:37Z</dcterms:created>
  <dcterms:modified xsi:type="dcterms:W3CDTF">2017-06-01T13:58:43Z</dcterms:modified>
</cp:coreProperties>
</file>